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autoAdjust="0"/>
    <p:restoredTop sz="96532" autoAdjust="0"/>
  </p:normalViewPr>
  <p:slideViewPr>
    <p:cSldViewPr showGuides="1">
      <p:cViewPr>
        <p:scale>
          <a:sx n="73" d="100"/>
          <a:sy n="73" d="100"/>
        </p:scale>
        <p:origin x="-864" y="-754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jp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6.png"/><Relationship Id="rId45" Type="http://schemas.openxmlformats.org/officeDocument/2006/relationships/image" Target="../media/image42.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0.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46" Type="http://schemas.openxmlformats.org/officeDocument/2006/relationships/image" Target="../media/image43.png"/><Relationship Id="rId20" Type="http://schemas.openxmlformats.org/officeDocument/2006/relationships/image" Target="../media/image19.png"/><Relationship Id="rId4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772984" y="24541128"/>
                <a:ext cx="14819121" cy="95866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𝑾𝑪</m:t>
                          </m:r>
                        </m:e>
                        <m:sub>
                          <m:r>
                            <a:rPr lang="en-US" sz="2800" i="1">
                              <a:latin typeface="Cambria Math" panose="02040503050406030204" pitchFamily="18" charset="0"/>
                              <a:ea typeface="Cambria Math" panose="02040503050406030204" pitchFamily="18" charset="0"/>
                            </a:rPr>
                            <m:t>𝑒𝑥𝑡</m:t>
                          </m:r>
                        </m:sub>
                      </m:sSub>
                      <m:r>
                        <a:rPr lang="en-US" sz="2800" i="1">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𝑐</m:t>
                          </m:r>
                        </m:sub>
                      </m:sSub>
                      <m:d>
                        <m:dPr>
                          <m:ctrlPr>
                            <a:rPr lang="en-US" sz="2800" i="1" smtClean="0">
                              <a:latin typeface="Cambria Math" panose="02040503050406030204" pitchFamily="18" charset="0"/>
                              <a:ea typeface="Cambria Math" panose="02040503050406030204" pitchFamily="18" charset="0"/>
                            </a:rPr>
                          </m:ctrlPr>
                        </m:dPr>
                        <m:e>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𝐴𝐶𝑆</m:t>
                                  </m:r>
                                </m:e>
                                <m:sub>
                                  <m:r>
                                    <a:rPr lang="en-US" sz="2800" i="1">
                                      <a:latin typeface="Cambria Math" panose="02040503050406030204" pitchFamily="18" charset="0"/>
                                      <a:ea typeface="Cambria Math" panose="02040503050406030204" pitchFamily="18" charset="0"/>
                                    </a:rPr>
                                    <m:t>𝑋</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𝐴𝐶𝑆</m:t>
                                  </m:r>
                                </m:e>
                                <m:sub>
                                  <m:r>
                                    <a:rPr lang="en-US" sz="2800" i="1">
                                      <a:latin typeface="Cambria Math" panose="02040503050406030204" pitchFamily="18" charset="0"/>
                                      <a:ea typeface="Cambria Math" panose="02040503050406030204" pitchFamily="18" charset="0"/>
                                    </a:rPr>
                                    <m:t>𝑌</m:t>
                                  </m:r>
                                </m:sub>
                              </m:sSub>
                            </m:e>
                          </m:d>
                        </m:e>
                      </m:d>
                      <m:sSub>
                        <m:sSubPr>
                          <m:ctrlPr>
                            <a:rPr lang="fr-FR"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𝑎</m:t>
                          </m:r>
                        </m:sub>
                      </m:sSub>
                      <m:sSub>
                        <m:sSubPr>
                          <m:ctrlPr>
                            <a:rPr lang="fr-FR" sz="2800" i="1" smtClean="0">
                              <a:latin typeface="Cambria Math" panose="02040503050406030204" pitchFamily="18" charset="0"/>
                              <a:ea typeface="Cambria Math" panose="02040503050406030204" pitchFamily="18" charset="0"/>
                            </a:rPr>
                          </m:ctrlPr>
                        </m:sSubPr>
                        <m:e>
                          <m:r>
                            <m:rPr>
                              <m:nor/>
                            </m:rPr>
                            <a:rPr lang="fr-FR" sz="280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𝑎</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𝑡</m:t>
                                  </m:r>
                                </m:e>
                                <m:sub>
                                  <m:r>
                                    <a:rPr lang="fr-FR" sz="2800" i="1">
                                      <a:latin typeface="Cambria Math" panose="02040503050406030204" pitchFamily="18" charset="0"/>
                                      <a:ea typeface="Cambria Math" panose="02040503050406030204" pitchFamily="18" charset="0"/>
                                    </a:rPr>
                                    <m:t>𝑎</m:t>
                                  </m:r>
                                </m:sub>
                              </m:sSub>
                            </m:e>
                          </m:d>
                        </m:e>
                        <m:sub>
                          <m:r>
                            <a:rPr lang="fr-FR" sz="2800" b="0" i="1" smtClean="0">
                              <a:latin typeface="Cambria Math" panose="02040503050406030204" pitchFamily="18" charset="0"/>
                              <a:ea typeface="Cambria Math" panose="02040503050406030204" pitchFamily="18" charset="0"/>
                            </a:rPr>
                            <m:t>2</m:t>
                          </m:r>
                        </m:sub>
                      </m:sSub>
                      <m:r>
                        <m:rPr>
                          <m:nor/>
                        </m:rPr>
                        <a:rPr lang="fr-FR" sz="280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sSub>
                        <m:sSubPr>
                          <m:ctrlPr>
                            <a:rPr lang="fr-FR"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𝑏</m:t>
                          </m:r>
                        </m:sub>
                      </m:sSub>
                      <m:sSub>
                        <m:sSubPr>
                          <m:ctrlPr>
                            <a:rPr lang="fr-FR" sz="2800" i="1">
                              <a:latin typeface="Cambria Math" panose="02040503050406030204" pitchFamily="18" charset="0"/>
                              <a:ea typeface="Cambria Math" panose="02040503050406030204" pitchFamily="18" charset="0"/>
                            </a:rPr>
                          </m:ctrlPr>
                        </m:sSubPr>
                        <m:e>
                          <m:r>
                            <m:rPr>
                              <m:nor/>
                            </m:rPr>
                            <a:rPr lang="fr-FR" sz="2800" b="0" smtClean="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b="0" i="1" smtClean="0">
                                      <a:latin typeface="Cambria Math" panose="02040503050406030204" pitchFamily="18" charset="0"/>
                                      <a:ea typeface="Cambria Math" panose="02040503050406030204" pitchFamily="18" charset="0"/>
                                    </a:rPr>
                                    <m:t>𝑏</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𝑡</m:t>
                                  </m:r>
                                </m:e>
                                <m:sub>
                                  <m:r>
                                    <a:rPr lang="fr-FR" sz="2800" b="0" i="1" smtClean="0">
                                      <a:latin typeface="Cambria Math" panose="02040503050406030204" pitchFamily="18" charset="0"/>
                                      <a:ea typeface="Cambria Math" panose="02040503050406030204" pitchFamily="18" charset="0"/>
                                    </a:rPr>
                                    <m:t>𝑏</m:t>
                                  </m:r>
                                </m:sub>
                              </m:sSub>
                            </m:e>
                          </m:d>
                        </m:e>
                        <m:sub>
                          <m:r>
                            <a:rPr lang="fr-FR" sz="2800" i="1">
                              <a:latin typeface="Cambria Math" panose="02040503050406030204" pitchFamily="18" charset="0"/>
                              <a:ea typeface="Cambria Math" panose="02040503050406030204" pitchFamily="18" charset="0"/>
                            </a:rPr>
                            <m:t>2</m:t>
                          </m:r>
                        </m:sub>
                      </m:sSub>
                      <m:r>
                        <m:rPr>
                          <m:nor/>
                        </m:rPr>
                        <a:rPr lang="fr-FR" sz="2800" b="0" smtClean="0">
                          <a:latin typeface="Cambria Math" panose="02040503050406030204" pitchFamily="18" charset="0"/>
                          <a:ea typeface="Cambria Math" panose="02040503050406030204" pitchFamily="18" charset="0"/>
                        </a:rPr>
                        <m:t>)</m:t>
                      </m:r>
                      <m:d>
                        <m:dPr>
                          <m:begChr m:val="|"/>
                          <m:endChr m:val="|"/>
                          <m:ctrlPr>
                            <a:rPr lang="fr-FR" sz="2800" i="1" smtClean="0">
                              <a:latin typeface="Cambria Math" panose="02040503050406030204" pitchFamily="18" charset="0"/>
                              <a:ea typeface="Cambria Math" panose="02040503050406030204" pitchFamily="18" charset="0"/>
                            </a:rPr>
                          </m:ctrlPr>
                        </m:dPr>
                        <m:e>
                          <m:nary>
                            <m:naryPr>
                              <m:chr m:val="∑"/>
                              <m:limLoc m:val="subSup"/>
                              <m:ctrlPr>
                                <a:rPr lang="fr-FR" sz="2800" i="1">
                                  <a:latin typeface="Cambria Math" panose="02040503050406030204" pitchFamily="18" charset="0"/>
                                  <a:ea typeface="Cambria Math" panose="02040503050406030204" pitchFamily="18" charset="0"/>
                                </a:rPr>
                              </m:ctrlPr>
                            </m:naryPr>
                            <m:sub>
                              <m:r>
                                <m:rPr>
                                  <m:brk m:alnAt="25"/>
                                </m:rPr>
                                <a:rPr lang="fr-FR" sz="2800" i="1">
                                  <a:latin typeface="Cambria Math" panose="02040503050406030204" pitchFamily="18" charset="0"/>
                                  <a:ea typeface="Cambria Math" panose="02040503050406030204" pitchFamily="18" charset="0"/>
                                </a:rPr>
                                <m:t>𝑖</m:t>
                              </m:r>
                              <m:r>
                                <a:rPr lang="fr-FR" sz="2800" i="1">
                                  <a:latin typeface="Cambria Math" panose="02040503050406030204" pitchFamily="18" charset="0"/>
                                  <a:ea typeface="Cambria Math" panose="02040503050406030204" pitchFamily="18" charset="0"/>
                                </a:rPr>
                                <m:t>=1</m:t>
                              </m:r>
                            </m:sub>
                            <m:sup>
                              <m:r>
                                <a:rPr lang="fr-FR" sz="2800" i="1">
                                  <a:latin typeface="Cambria Math" panose="02040503050406030204" pitchFamily="18" charset="0"/>
                                  <a:ea typeface="Cambria Math" panose="02040503050406030204" pitchFamily="18" charset="0"/>
                                </a:rPr>
                                <m:t>𝑁</m:t>
                              </m:r>
                              <m:r>
                                <a:rPr lang="fr-FR" sz="2800" i="1">
                                  <a:latin typeface="Cambria Math" panose="02040503050406030204" pitchFamily="18" charset="0"/>
                                  <a:ea typeface="Cambria Math" panose="02040503050406030204" pitchFamily="18" charset="0"/>
                                </a:rPr>
                                <m:t>−1</m:t>
                              </m:r>
                            </m:sup>
                            <m:e>
                              <m:nary>
                                <m:naryPr>
                                  <m:chr m:val="∑"/>
                                  <m:limLoc m:val="subSup"/>
                                  <m:ctrlPr>
                                    <a:rPr lang="fr-FR" sz="2800" i="1">
                                      <a:latin typeface="Cambria Math" panose="02040503050406030204" pitchFamily="18" charset="0"/>
                                      <a:ea typeface="Cambria Math" panose="02040503050406030204" pitchFamily="18" charset="0"/>
                                    </a:rPr>
                                  </m:ctrlPr>
                                </m:naryPr>
                                <m:sub>
                                  <m:r>
                                    <m:rPr>
                                      <m:brk m:alnAt="25"/>
                                    </m:rPr>
                                    <a:rPr lang="fr-FR" sz="2800" i="1">
                                      <a:latin typeface="Cambria Math" panose="02040503050406030204" pitchFamily="18" charset="0"/>
                                      <a:ea typeface="Cambria Math" panose="02040503050406030204" pitchFamily="18" charset="0"/>
                                    </a:rPr>
                                    <m:t>𝑗</m:t>
                                  </m:r>
                                  <m:r>
                                    <a:rPr lang="fr-FR" sz="2800" i="1">
                                      <a:latin typeface="Cambria Math" panose="02040503050406030204" pitchFamily="18" charset="0"/>
                                      <a:ea typeface="Cambria Math" panose="02040503050406030204" pitchFamily="18" charset="0"/>
                                    </a:rPr>
                                    <m:t>=1</m:t>
                                  </m:r>
                                </m:sub>
                                <m:sup>
                                  <m:r>
                                    <a:rPr lang="fr-FR" sz="2800" i="1">
                                      <a:latin typeface="Cambria Math" panose="02040503050406030204" pitchFamily="18" charset="0"/>
                                      <a:ea typeface="Cambria Math" panose="02040503050406030204" pitchFamily="18" charset="0"/>
                                    </a:rPr>
                                    <m:t>𝑀</m:t>
                                  </m:r>
                                  <m:r>
                                    <a:rPr lang="fr-FR" sz="2800" i="1">
                                      <a:latin typeface="Cambria Math" panose="02040503050406030204" pitchFamily="18" charset="0"/>
                                      <a:ea typeface="Cambria Math" panose="02040503050406030204" pitchFamily="18" charset="0"/>
                                    </a:rPr>
                                    <m:t>−1</m:t>
                                  </m:r>
                                </m:sup>
                                <m:e>
                                  <m:sSubSup>
                                    <m:sSubSupPr>
                                      <m:ctrlPr>
                                        <a:rPr lang="fr-FR" sz="2800" i="1">
                                          <a:latin typeface="Cambria Math" panose="02040503050406030204" pitchFamily="18" charset="0"/>
                                          <a:ea typeface="Cambria Math" panose="02040503050406030204" pitchFamily="18" charset="0"/>
                                        </a:rPr>
                                      </m:ctrlPr>
                                    </m:sSubSupPr>
                                    <m:e>
                                      <m:r>
                                        <a:rPr lang="fr-FR" sz="2800" i="1">
                                          <a:latin typeface="Cambria Math" panose="02040503050406030204" pitchFamily="18" charset="0"/>
                                          <a:ea typeface="Cambria Math" panose="02040503050406030204" pitchFamily="18" charset="0"/>
                                        </a:rPr>
                                        <m:t>𝛼</m:t>
                                      </m:r>
                                    </m:e>
                                    <m:sub>
                                      <m:r>
                                        <a:rPr lang="fr-FR" sz="2800" i="1">
                                          <a:latin typeface="Cambria Math" panose="02040503050406030204" pitchFamily="18" charset="0"/>
                                          <a:ea typeface="Cambria Math" panose="02040503050406030204" pitchFamily="18" charset="0"/>
                                        </a:rPr>
                                        <m:t>𝑖</m:t>
                                      </m:r>
                                    </m:sub>
                                    <m:sup>
                                      <m:r>
                                        <a:rPr lang="fr-FR" sz="2800" i="1">
                                          <a:latin typeface="Cambria Math" panose="02040503050406030204" pitchFamily="18" charset="0"/>
                                          <a:ea typeface="Cambria Math" panose="02040503050406030204" pitchFamily="18" charset="0"/>
                                        </a:rPr>
                                        <m:t>𝑇</m:t>
                                      </m:r>
                                    </m:sup>
                                  </m:sSubSup>
                                </m:e>
                              </m:nary>
                            </m:e>
                          </m:nary>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𝐾</m:t>
                              </m:r>
                            </m:e>
                            <m:sub>
                              <m:r>
                                <a:rPr lang="fr-FR" sz="2800" i="1">
                                  <a:latin typeface="Cambria Math" panose="02040503050406030204" pitchFamily="18" charset="0"/>
                                  <a:ea typeface="Cambria Math" panose="02040503050406030204" pitchFamily="18" charset="0"/>
                                </a:rPr>
                                <m:t>𝑔</m:t>
                              </m:r>
                            </m:sub>
                          </m:sSub>
                          <m:sSub>
                            <m:sSubPr>
                              <m:ctrlPr>
                                <a:rPr lang="fr-FR" sz="2800" i="1">
                                  <a:latin typeface="Cambria Math" panose="02040503050406030204" pitchFamily="18" charset="0"/>
                                  <a:ea typeface="Cambria Math" panose="02040503050406030204" pitchFamily="18" charset="0"/>
                                </a:rPr>
                              </m:ctrlPr>
                            </m:sSubPr>
                            <m:e>
                              <m:r>
                                <m:rPr>
                                  <m:nor/>
                                </m:rPr>
                                <a:rPr lang="fr-FR" sz="2800" smtClean="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𝑥</m:t>
                                      </m:r>
                                    </m:e>
                                    <m:sub>
                                      <m:r>
                                        <a:rPr lang="fr-FR" sz="2800" i="1">
                                          <a:latin typeface="Cambria Math" panose="02040503050406030204" pitchFamily="18" charset="0"/>
                                          <a:ea typeface="Cambria Math" panose="02040503050406030204" pitchFamily="18" charset="0"/>
                                        </a:rPr>
                                        <m:t>𝑖</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𝑦</m:t>
                                      </m:r>
                                    </m:e>
                                    <m:sub>
                                      <m:r>
                                        <a:rPr lang="fr-FR" sz="2800" i="1">
                                          <a:latin typeface="Cambria Math" panose="02040503050406030204" pitchFamily="18" charset="0"/>
                                          <a:ea typeface="Cambria Math" panose="02040503050406030204" pitchFamily="18" charset="0"/>
                                        </a:rPr>
                                        <m:t>𝑖</m:t>
                                      </m:r>
                                    </m:sub>
                                  </m:sSub>
                                </m:e>
                              </m:d>
                            </m:e>
                            <m:sub>
                              <m:r>
                                <a:rPr lang="fr-FR" sz="2800" i="1">
                                  <a:latin typeface="Cambria Math" panose="02040503050406030204" pitchFamily="18" charset="0"/>
                                  <a:ea typeface="Cambria Math" panose="02040503050406030204" pitchFamily="18" charset="0"/>
                                </a:rPr>
                                <m:t>2</m:t>
                              </m:r>
                            </m:sub>
                          </m:sSub>
                          <m:r>
                            <m:rPr>
                              <m:nor/>
                            </m:rPr>
                            <a:rPr lang="fr-FR" sz="280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𝛽</m:t>
                              </m:r>
                            </m:e>
                            <m:sub>
                              <m:r>
                                <a:rPr lang="fr-FR" sz="2800" i="1">
                                  <a:latin typeface="Cambria Math" panose="02040503050406030204" pitchFamily="18" charset="0"/>
                                  <a:ea typeface="Cambria Math" panose="02040503050406030204" pitchFamily="18" charset="0"/>
                                </a:rPr>
                                <m:t>𝑗</m:t>
                              </m:r>
                            </m:sub>
                          </m:sSub>
                        </m:e>
                      </m:d>
                    </m:oMath>
                  </m:oMathPara>
                </a14:m>
                <a:endParaRPr lang="en-US" sz="28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772984" y="24541128"/>
                <a:ext cx="14819121" cy="958660"/>
              </a:xfrm>
              <a:prstGeom prst="rect">
                <a:avLst/>
              </a:prstGeom>
              <a:blipFill>
                <a:blip r:embed="rId2"/>
                <a:stretch>
                  <a:fillRect t="-157895" b="-23026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15372398" y="24685407"/>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125750"/>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89782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and vague spatial indication. We propose to apply the fuzzy set theory to identify brain fibers bundles exploiting their spatial properties.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118738"/>
            <a:ext cx="18146235"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1900567" y="27196880"/>
            <a:ext cx="6232884" cy="3917397"/>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1450245"/>
            <a:ext cx="11573538" cy="6935400"/>
            <a:chOff x="16024231" y="11315498"/>
            <a:chExt cx="12910594"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3998" y="22078622"/>
            <a:ext cx="12745351" cy="9216448"/>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602103" y="31780196"/>
            <a:ext cx="8208912" cy="7767701"/>
            <a:chOff x="20213214" y="31319836"/>
            <a:chExt cx="8821936" cy="8347776"/>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8998760"/>
              <a:ext cx="6278336" cy="66885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6270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93769"/>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65825" y="29372535"/>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11081427"/>
            <a:ext cx="0" cy="7296118"/>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8" name="TextBox 177">
            <a:extLst>
              <a:ext uri="{FF2B5EF4-FFF2-40B4-BE49-F238E27FC236}">
                <a16:creationId xmlns:a16="http://schemas.microsoft.com/office/drawing/2014/main" id="{F8867938-C28E-BA42-AFA9-AD10F9F24E2F}"/>
              </a:ext>
            </a:extLst>
          </p:cNvPr>
          <p:cNvSpPr txBox="1"/>
          <p:nvPr/>
        </p:nvSpPr>
        <p:spPr>
          <a:xfrm>
            <a:off x="17543203" y="18834515"/>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Fibers of interest can be selected via an ACS based thresholding operation.</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639062" y="9779919"/>
            <a:ext cx="14515309" cy="1754326"/>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with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indication using a structured language.</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0771" y="11704608"/>
            <a:ext cx="149763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For each descriptor, spatial membership functions model the satisfaction degree of all the image voxels. </a:t>
            </a: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25A481-6039-4021-9DE6-60299047ED15}"/>
                  </a:ext>
                </a:extLst>
              </p:cNvPr>
              <p:cNvSpPr txBox="1"/>
              <p:nvPr/>
            </p:nvSpPr>
            <p:spPr>
              <a:xfrm>
                <a:off x="4408414" y="18665577"/>
                <a:ext cx="8403967" cy="953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32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3200" i="1" dirty="0" smtClean="0">
                              <a:latin typeface="Cambria Math" panose="02040503050406030204" pitchFamily="18" charset="0"/>
                              <a:ea typeface="Cambria Math" panose="02040503050406030204" pitchFamily="18" charset="0"/>
                              <a:cs typeface="Tahoma" panose="020B0604030504040204" pitchFamily="34" charset="0"/>
                            </a:rPr>
                            <m:t>𝜇</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𝛼</m:t>
                          </m:r>
                        </m:sub>
                        <m:sup>
                          <m:r>
                            <a:rPr lang="fr-FR" sz="3200" b="0" i="1" dirty="0" smtClean="0">
                              <a:latin typeface="Cambria Math" panose="02040503050406030204" pitchFamily="18" charset="0"/>
                              <a:ea typeface="Tahoma" panose="020B0604030504040204" pitchFamily="34" charset="0"/>
                              <a:cs typeface="Tahoma" panose="020B0604030504040204" pitchFamily="34" charset="0"/>
                            </a:rPr>
                            <m:t>𝑅</m:t>
                          </m:r>
                        </m:sup>
                      </m:sSubSup>
                      <m:r>
                        <m:rPr>
                          <m:nor/>
                        </m:rPr>
                        <a:rPr lang="el-GR" sz="3200" i="1" dirty="0">
                          <a:latin typeface="Tahoma" panose="020B0604030504040204" pitchFamily="34" charset="0"/>
                          <a:ea typeface="Tahoma" panose="020B0604030504040204" pitchFamily="34" charset="0"/>
                          <a:cs typeface="Tahoma" panose="020B0604030504040204" pitchFamily="34" charset="0"/>
                        </a:rPr>
                        <m:t>(</m:t>
                      </m:r>
                      <m:r>
                        <m:rPr>
                          <m:nor/>
                        </m:rPr>
                        <a:rPr lang="fr-FR" sz="3200" i="1" dirty="0">
                          <a:latin typeface="Tahoma" panose="020B0604030504040204" pitchFamily="34" charset="0"/>
                          <a:ea typeface="Tahoma" panose="020B0604030504040204" pitchFamily="34" charset="0"/>
                          <a:cs typeface="Tahoma" panose="020B0604030504040204" pitchFamily="34" charset="0"/>
                        </a:rPr>
                        <m:t>P</m:t>
                      </m:r>
                      <m:r>
                        <m:rPr>
                          <m:nor/>
                        </m:rPr>
                        <a:rPr lang="fr-FR" sz="3200" i="1" dirty="0">
                          <a:latin typeface="Tahoma" panose="020B0604030504040204" pitchFamily="34" charset="0"/>
                          <a:ea typeface="Tahoma" panose="020B0604030504040204" pitchFamily="34" charset="0"/>
                          <a:cs typeface="Tahoma" panose="020B0604030504040204" pitchFamily="34" charset="0"/>
                        </a:rPr>
                        <m:t>) = </m:t>
                      </m:r>
                      <m:r>
                        <m:rPr>
                          <m:nor/>
                        </m:rPr>
                        <a:rPr lang="fr-FR" sz="3200" i="1" dirty="0">
                          <a:latin typeface="Tahoma" panose="020B0604030504040204" pitchFamily="34" charset="0"/>
                          <a:ea typeface="Tahoma" panose="020B0604030504040204" pitchFamily="34" charset="0"/>
                          <a:cs typeface="Tahoma" panose="020B0604030504040204" pitchFamily="34" charset="0"/>
                        </a:rPr>
                        <m:t>max</m:t>
                      </m:r>
                      <m:r>
                        <m:rPr>
                          <m:nor/>
                        </m:rPr>
                        <a:rPr lang="fr-FR" sz="3200" i="1" dirty="0">
                          <a:latin typeface="Tahoma" panose="020B0604030504040204" pitchFamily="34" charset="0"/>
                          <a:ea typeface="Tahoma" panose="020B0604030504040204" pitchFamily="34" charset="0"/>
                          <a:cs typeface="Tahoma" panose="020B0604030504040204" pitchFamily="34" charset="0"/>
                        </a:rPr>
                        <m:t> (0,</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smtClean="0">
                              <a:latin typeface="Cambria Math" panose="02040503050406030204" pitchFamily="18" charset="0"/>
                              <a:ea typeface="Cambria Math" panose="02040503050406030204" pitchFamily="18" charset="0"/>
                              <a:cs typeface="Tahoma" panose="020B0604030504040204" pitchFamily="34" charset="0"/>
                            </a:rPr>
                            <m:t>𝛽</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 </m:t>
                      </m:r>
                      <m:f>
                        <m:f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200" i="1" dirty="0">
                              <a:latin typeface="Tahoma" panose="020B0604030504040204" pitchFamily="34" charset="0"/>
                              <a:ea typeface="Tahoma" panose="020B0604030504040204" pitchFamily="34" charset="0"/>
                              <a:cs typeface="Tahoma" panose="020B0604030504040204" pitchFamily="34" charset="0"/>
                            </a:rPr>
                            <m:t>1−2</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2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fr-FR" i="1" dirty="0"/>
              </a:p>
            </p:txBody>
          </p:sp>
        </mc:Choice>
        <mc:Fallback xmlns="">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4408414" y="18665577"/>
                <a:ext cx="8403967" cy="953018"/>
              </a:xfrm>
              <a:prstGeom prst="rect">
                <a:avLst/>
              </a:prstGeom>
              <a:blipFill>
                <a:blip r:embed="rId39"/>
                <a:stretch>
                  <a:fillRect/>
                </a:stretch>
              </a:blipFill>
            </p:spPr>
            <p:txBody>
              <a:bodyPr/>
              <a:lstStyle/>
              <a:p>
                <a:r>
                  <a:rPr lang="fr-FR">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761594" y="21281672"/>
            <a:ext cx="14970856"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[3]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767527" y="23145606"/>
            <a:ext cx="13609789"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Similar fibers are selected using an extension of the Weighted Currents [4] similarity containing the ACS:</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761593" y="26005703"/>
                <a:ext cx="12552163"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With</a:t>
                </a:r>
                <a:r>
                  <a:rPr lang="en-US" sz="2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800" b="0" i="1" smtClean="0">
                                <a:latin typeface="Cambria Math" panose="02040503050406030204" pitchFamily="18" charset="0"/>
                                <a:ea typeface="Cambria Math" panose="02040503050406030204" pitchFamily="18" charset="0"/>
                                <a:cs typeface="Tahoma" panose="020B0604030504040204" pitchFamily="34" charset="0"/>
                              </a:rPr>
                              <m:t>𝐴</m:t>
                            </m:r>
                            <m:r>
                              <a:rPr lang="en-US" sz="2800" b="0" i="1" smtClean="0">
                                <a:latin typeface="Cambria Math" panose="02040503050406030204" pitchFamily="18" charset="0"/>
                                <a:ea typeface="Cambria Math" panose="02040503050406030204" pitchFamily="18" charset="0"/>
                                <a:cs typeface="Tahoma" panose="020B0604030504040204" pitchFamily="34" charset="0"/>
                              </a:rPr>
                              <m:t>−</m:t>
                            </m:r>
                            <m:r>
                              <a:rPr lang="en-US" sz="2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800" b="0" i="1" smtClean="0">
                            <a:latin typeface="Cambria Math" panose="02040503050406030204" pitchFamily="18" charset="0"/>
                            <a:ea typeface="Cambria Math" panose="02040503050406030204" pitchFamily="18" charset="0"/>
                            <a:cs typeface="Tahoma" panose="020B0604030504040204" pitchFamily="34" charset="0"/>
                          </a:rPr>
                          <m:t>𝐴</m:t>
                        </m:r>
                        <m:r>
                          <a:rPr lang="en-US" sz="2800" b="0" i="1" smtClean="0">
                            <a:latin typeface="Cambria Math" panose="02040503050406030204" pitchFamily="18" charset="0"/>
                            <a:ea typeface="Cambria Math" panose="02040503050406030204" pitchFamily="18" charset="0"/>
                            <a:cs typeface="Tahoma" panose="020B0604030504040204" pitchFamily="34" charset="0"/>
                          </a:rPr>
                          <m:t>−</m:t>
                        </m:r>
                        <m:r>
                          <a:rPr lang="en-US" sz="2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800" dirty="0">
                    <a:latin typeface="Cambria Math" panose="02040503050406030204" pitchFamily="18" charset="0"/>
                    <a:ea typeface="Cambria Math" panose="02040503050406030204" pitchFamily="18"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and</a:t>
                </a:r>
                <a:r>
                  <a:rPr lang="en-US" sz="2800" dirty="0">
                    <a:latin typeface="Cambria Math" panose="02040503050406030204" pitchFamily="18" charset="0"/>
                    <a:ea typeface="Cambria Math" panose="02040503050406030204" pitchFamily="18" charset="0"/>
                    <a:cs typeface="Tahoma" panose="020B0604030504040204" pitchFamily="34" charset="0"/>
                  </a:rPr>
                  <a:t> </a:t>
                </a:r>
                <a:r>
                  <a:rPr lang="en-US" sz="2800" i="1" dirty="0">
                    <a:latin typeface="Cambria Math" panose="02040503050406030204" pitchFamily="18" charset="0"/>
                    <a:ea typeface="Cambria Math" panose="02040503050406030204" pitchFamily="18" charset="0"/>
                    <a:cs typeface="Tahoma" panose="020B0604030504040204" pitchFamily="34" charset="0"/>
                  </a:rPr>
                  <a:t>K</a:t>
                </a:r>
                <a:r>
                  <a:rPr lang="en-US" sz="2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800" i="1" dirty="0">
                    <a:latin typeface="Cambria Math" panose="02040503050406030204" pitchFamily="18" charset="0"/>
                    <a:ea typeface="Cambria Math" panose="02040503050406030204" pitchFamily="18" charset="0"/>
                    <a:cs typeface="Tahoma" panose="020B0604030504040204" pitchFamily="34" charset="0"/>
                  </a:rPr>
                  <a:t> </a:t>
                </a:r>
                <a:r>
                  <a:rPr lang="en-US" sz="2800" i="1" dirty="0" err="1">
                    <a:latin typeface="Cambria Math" panose="02040503050406030204" pitchFamily="18" charset="0"/>
                    <a:ea typeface="Cambria Math" panose="02040503050406030204" pitchFamily="18" charset="0"/>
                    <a:cs typeface="Tahoma" panose="020B0604030504040204" pitchFamily="34" charset="0"/>
                  </a:rPr>
                  <a:t>K</a:t>
                </a:r>
                <a:r>
                  <a:rPr lang="en-US" sz="2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2800" i="1" dirty="0">
                    <a:latin typeface="Cambria Math" panose="02040503050406030204" pitchFamily="18" charset="0"/>
                    <a:ea typeface="Cambria Math" panose="02040503050406030204" pitchFamily="18" charset="0"/>
                    <a:cs typeface="Tahoma" panose="020B0604030504040204" pitchFamily="34" charset="0"/>
                  </a:rPr>
                  <a:t> K</a:t>
                </a:r>
                <a:r>
                  <a:rPr lang="en-US" sz="2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800" i="1" dirty="0">
                    <a:latin typeface="Cambria Math" panose="02040503050406030204" pitchFamily="18" charset="0"/>
                    <a:ea typeface="Cambria Math" panose="02040503050406030204" pitchFamily="18"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761593" y="26005703"/>
                <a:ext cx="12552163" cy="523220"/>
              </a:xfrm>
              <a:prstGeom prst="rect">
                <a:avLst/>
              </a:prstGeom>
              <a:blipFill>
                <a:blip r:embed="rId40"/>
                <a:stretch>
                  <a:fillRect l="-1011" t="-14286" b="-30952"/>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18298992" y="24686250"/>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20613886" y="24686250"/>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22986478" y="24446772"/>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nvGrpSpPr>
          <p:cNvPr id="56" name="Group 55">
            <a:extLst>
              <a:ext uri="{FF2B5EF4-FFF2-40B4-BE49-F238E27FC236}">
                <a16:creationId xmlns:a16="http://schemas.microsoft.com/office/drawing/2014/main" id="{CA21037E-8F54-7444-821D-F0AF8D38093A}"/>
              </a:ext>
            </a:extLst>
          </p:cNvPr>
          <p:cNvGrpSpPr/>
          <p:nvPr/>
        </p:nvGrpSpPr>
        <p:grpSpPr>
          <a:xfrm>
            <a:off x="2605730" y="13563347"/>
            <a:ext cx="11806002" cy="4670182"/>
            <a:chOff x="3671199" y="13347323"/>
            <a:chExt cx="11806002" cy="4670182"/>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1"/>
            <a:stretch>
              <a:fillRect/>
            </a:stretch>
          </p:blipFill>
          <p:spPr>
            <a:xfrm>
              <a:off x="10127720" y="13347323"/>
              <a:ext cx="5349481" cy="4670182"/>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2"/>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3"/>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4"/>
                  <a:stretch>
                    <a:fillRect l="-2222" b="-19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5"/>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6"/>
                  <a:stretch>
                    <a:fillRect l="-8163" r="-6122"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7"/>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7543203" y="9160521"/>
            <a:ext cx="11066946" cy="1754326"/>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spatial relations are combined to form a final fuzzy space. An anatomical coherence score (ACS) is obtained for each fiber/cylinder by integration.</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5531</TotalTime>
  <Words>1071</Words>
  <Application>Microsoft Macintosh PowerPoint</Application>
  <PresentationFormat>Custom</PresentationFormat>
  <Paragraphs>92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221</cp:revision>
  <cp:lastPrinted>2019-03-25T13:58:46Z</cp:lastPrinted>
  <dcterms:created xsi:type="dcterms:W3CDTF">2012-02-29T16:02:41Z</dcterms:created>
  <dcterms:modified xsi:type="dcterms:W3CDTF">2019-03-25T14:00:03Z</dcterms:modified>
</cp:coreProperties>
</file>